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1.xml" ContentType="application/vnd.openxmlformats-officedocument.drawingml.chart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08775" cy="9940925"/>
  <p:embeddedFontLst>
    <p:embeddedFont>
      <p:font typeface="Tahoma"/>
      <p:regular r:id="rId17"/>
      <p:bold r:id="rId18"/>
    </p:embeddedFont>
    <p:embeddedFont>
      <p:font typeface="Libre Baskerville"/>
      <p:regular r:id="rId19"/>
      <p:bold r:id="rId20"/>
      <p: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  <p:ext uri="GoogleSlidesCustomDataVersion2">
      <go:slidesCustomData xmlns:go="http://customooxmlschemas.google.com/" r:id="rId22" roundtripDataSignature="AMtx7mjXwBee4TJxbo5YXZG6Su+hJ4r1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31" orient="horz"/>
        <p:guide pos="2145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Tahoma-bold.fntdata"/><Relationship Id="rId21" Type="http://schemas.openxmlformats.org/officeDocument/2006/relationships/font" Target="fonts/LibreBaskerville-italic.fntdata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Tahoma-regular.fntdata"/><Relationship Id="rId25" Type="http://schemas.openxmlformats.org/officeDocument/2006/relationships/customXml" Target="../customXml/item3.xml"/><Relationship Id="rId20" Type="http://schemas.openxmlformats.org/officeDocument/2006/relationships/font" Target="fonts/LibreBaskerville-bold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LibreBaskerville-regular.fntdata"/><Relationship Id="rId2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29-44EB-88FE-518F996EC2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29-44EB-88FE-518F996EC2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29-44EB-88FE-518F996EC2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29-44EB-88FE-518F996EC2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29-44EB-88FE-518F996EC2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29-44EB-88FE-518F996EC281}"/>
              </c:ext>
            </c:extLst>
          </c:dPt>
          <c:dLbls>
            <c:dLbl>
              <c:idx val="0"/>
              <c:layout>
                <c:manualLayout>
                  <c:x val="-0.19287734355042849"/>
                  <c:y val="0.215507342339775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29-44EB-88FE-518F996EC281}"/>
                </c:ext>
              </c:extLst>
            </c:dLbl>
            <c:dLbl>
              <c:idx val="1"/>
              <c:layout>
                <c:manualLayout>
                  <c:x val="-0.19891351731322612"/>
                  <c:y val="-6.8943978441863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29-44EB-88FE-518F996EC281}"/>
                </c:ext>
              </c:extLst>
            </c:dLbl>
            <c:dLbl>
              <c:idx val="2"/>
              <c:layout>
                <c:manualLayout>
                  <c:x val="-0.11960263414243245"/>
                  <c:y val="-0.18472140763942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29-44EB-88FE-518F996EC281}"/>
                </c:ext>
              </c:extLst>
            </c:dLbl>
            <c:dLbl>
              <c:idx val="3"/>
              <c:layout>
                <c:manualLayout>
                  <c:x val="0.1632096100547471"/>
                  <c:y val="-0.206219165274381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29-44EB-88FE-518F996EC281}"/>
                </c:ext>
              </c:extLst>
            </c:dLbl>
            <c:dLbl>
              <c:idx val="4"/>
              <c:layout>
                <c:manualLayout>
                  <c:x val="0.22057984014685952"/>
                  <c:y val="0.14557941384923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53334531121306"/>
                      <c:h val="0.17378871187437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929-44EB-88FE-518F996EC281}"/>
                </c:ext>
              </c:extLst>
            </c:dLbl>
            <c:dLbl>
              <c:idx val="5"/>
              <c:layout>
                <c:manualLayout>
                  <c:x val="4.2798650331062671E-2"/>
                  <c:y val="5.91310627443643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06411453221993E-2"/>
                      <c:h val="0.19809415361246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929-44EB-88FE-518F996EC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Sheet2!$D$3:$D$8</c:f>
              <c:numCache>
                <c:formatCode>General</c:formatCode>
                <c:ptCount val="6"/>
                <c:pt idx="0">
                  <c:v>245</c:v>
                </c:pt>
                <c:pt idx="1">
                  <c:v>92</c:v>
                </c:pt>
                <c:pt idx="2">
                  <c:v>79</c:v>
                </c:pt>
                <c:pt idx="3">
                  <c:v>301</c:v>
                </c:pt>
                <c:pt idx="4">
                  <c:v>202</c:v>
                </c:pt>
                <c:pt idx="5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Sheet2!$D$2</c15:sqref>
                        </c15:formulaRef>
                      </c:ext>
                    </c:extLst>
                    <c:strCache>
                      <c:ptCount val="1"/>
                      <c:pt idx="0">
                        <c:v>Millionairess: Hours Booked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Sheet2!$C$3:$C$8</c15:sqref>
                        </c15:formulaRef>
                      </c:ext>
                    </c:extLst>
                    <c:strCache>
                      <c:ptCount val="6"/>
                      <c:pt idx="0">
                        <c:v>Andy Smith</c:v>
                      </c:pt>
                      <c:pt idx="1">
                        <c:v>Peter Meadows</c:v>
                      </c:pt>
                      <c:pt idx="2">
                        <c:v>Other</c:v>
                      </c:pt>
                      <c:pt idx="3">
                        <c:v>Daniel Fewins</c:v>
                      </c:pt>
                      <c:pt idx="4">
                        <c:v>Katie Heaysman</c:v>
                      </c:pt>
                      <c:pt idx="5">
                        <c:v>Peter Lewis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C-3929-44EB-88FE-518F996EC2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0.14639</cdr:x>
      <cdr:y>0.01261</cdr:y>
    </cdr:from>
    <cdr:to>
      <cdr:x>0.84756</cdr:x>
      <cdr:y>0.98671</cdr:y>
    </cdr:to>
    <cdr:sp macro="" textlink="">
      <cdr:nvSpPr>
        <cdr:cNvPr id="2" name="Pi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07423" y="50021"/>
          <a:ext cx="3867482" cy="3863164"/>
        </a:xfrm>
        <a:prstGeom xmlns:a="http://schemas.openxmlformats.org/drawingml/2006/main" prst="pie">
          <a:avLst>
            <a:gd name="adj1" fmla="val 3172788"/>
            <a:gd name="adj2" fmla="val 16200000"/>
          </a:avLst>
        </a:prstGeom>
        <a:solidFill xmlns:a="http://schemas.openxmlformats.org/drawingml/2006/main">
          <a:srgbClr val="FC4C02">
            <a:alpha val="30196"/>
          </a:srgbClr>
        </a:solidFill>
        <a:ln xmlns:a="http://schemas.openxmlformats.org/drawingml/2006/main" w="28575">
          <a:solidFill>
            <a:srgbClr val="FC4C0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04800" lvl="3" marL="18288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/>
        </p:nvSpPr>
        <p:spPr>
          <a:xfrm>
            <a:off x="0" y="9179821"/>
            <a:ext cx="6808789" cy="7611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925" lIns="91850" spcFirstLastPara="1" rIns="91850" wrap="square" tIns="45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0" y="0"/>
            <a:ext cx="6808788" cy="215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50" spcFirstLastPara="1" rIns="91850" wrap="square" tIns="45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9628505"/>
            <a:ext cx="6808788" cy="215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50" spcFirstLastPara="1" rIns="91850" wrap="square" tIns="45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0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1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4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400" lvl="0" marL="180000" rtl="0" algn="l">
              <a:lnSpc>
                <a:spcPct val="69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7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8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0880" y="4922545"/>
            <a:ext cx="5447030" cy="39142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:notes"/>
          <p:cNvSpPr/>
          <p:nvPr>
            <p:ph idx="2" type="sldImg"/>
          </p:nvPr>
        </p:nvSpPr>
        <p:spPr>
          <a:xfrm>
            <a:off x="93663" y="685800"/>
            <a:ext cx="6569075" cy="369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3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18;p13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Long - Left">
  <p:cSld name="Cover Long - Lef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>
            <p:ph idx="2" type="pic"/>
          </p:nvPr>
        </p:nvSpPr>
        <p:spPr>
          <a:xfrm>
            <a:off x="1" y="450000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-17253" y="949363"/>
            <a:ext cx="252000" cy="1260000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3" type="body"/>
          </p:nvPr>
        </p:nvSpPr>
        <p:spPr>
          <a:xfrm>
            <a:off x="234747" y="697363"/>
            <a:ext cx="7560000" cy="1512000"/>
          </a:xfrm>
          <a:prstGeom prst="rect">
            <a:avLst/>
          </a:prstGeom>
          <a:solidFill>
            <a:srgbClr val="F18700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4" type="body"/>
          </p:nvPr>
        </p:nvSpPr>
        <p:spPr>
          <a:xfrm>
            <a:off x="235160" y="949362"/>
            <a:ext cx="7054850" cy="2037600"/>
          </a:xfrm>
          <a:prstGeom prst="rect">
            <a:avLst/>
          </a:prstGeom>
          <a:solidFill>
            <a:srgbClr val="E74011">
              <a:alpha val="89803"/>
            </a:srgbClr>
          </a:solidFill>
          <a:ln>
            <a:noFill/>
          </a:ln>
        </p:spPr>
        <p:txBody>
          <a:bodyPr anchorCtr="0" anchor="b" bIns="126000" lIns="2520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type="title"/>
          </p:nvPr>
        </p:nvSpPr>
        <p:spPr>
          <a:xfrm>
            <a:off x="234747" y="949363"/>
            <a:ext cx="7056000" cy="1260000"/>
          </a:xfrm>
          <a:prstGeom prst="rect">
            <a:avLst/>
          </a:prstGeom>
          <a:solidFill>
            <a:srgbClr val="E40521">
              <a:alpha val="89803"/>
            </a:srgbClr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2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Long - Right">
  <p:cSld name="Cover Long - Righ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>
            <p:ph idx="2" type="pic"/>
          </p:nvPr>
        </p:nvSpPr>
        <p:spPr>
          <a:xfrm>
            <a:off x="1" y="450000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4116475" y="949363"/>
            <a:ext cx="252000" cy="1260000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3" type="body"/>
          </p:nvPr>
        </p:nvSpPr>
        <p:spPr>
          <a:xfrm>
            <a:off x="4368475" y="697363"/>
            <a:ext cx="7560000" cy="1512000"/>
          </a:xfrm>
          <a:prstGeom prst="rect">
            <a:avLst/>
          </a:prstGeom>
          <a:solidFill>
            <a:srgbClr val="F18700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4" type="body"/>
          </p:nvPr>
        </p:nvSpPr>
        <p:spPr>
          <a:xfrm>
            <a:off x="4368888" y="949362"/>
            <a:ext cx="7054850" cy="2037600"/>
          </a:xfrm>
          <a:prstGeom prst="rect">
            <a:avLst/>
          </a:prstGeom>
          <a:solidFill>
            <a:srgbClr val="E74011">
              <a:alpha val="89803"/>
            </a:srgbClr>
          </a:solidFill>
          <a:ln>
            <a:noFill/>
          </a:ln>
        </p:spPr>
        <p:txBody>
          <a:bodyPr anchorCtr="0" anchor="b" bIns="126000" lIns="2520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4368475" y="949363"/>
            <a:ext cx="7056000" cy="1260000"/>
          </a:xfrm>
          <a:prstGeom prst="rect">
            <a:avLst/>
          </a:prstGeom>
          <a:solidFill>
            <a:srgbClr val="E40521">
              <a:alpha val="89803"/>
            </a:srgbClr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23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- Short">
  <p:cSld name="Section Divider - Shor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>
            <p:ph idx="2" type="pic"/>
          </p:nvPr>
        </p:nvSpPr>
        <p:spPr>
          <a:xfrm>
            <a:off x="1" y="450000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20570" y="1326888"/>
            <a:ext cx="6248591" cy="1008000"/>
          </a:xfrm>
          <a:prstGeom prst="rect">
            <a:avLst/>
          </a:prstGeom>
          <a:solidFill>
            <a:srgbClr val="86C9E8">
              <a:alpha val="8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type="title"/>
          </p:nvPr>
        </p:nvSpPr>
        <p:spPr>
          <a:xfrm>
            <a:off x="0" y="696888"/>
            <a:ext cx="6017162" cy="1260000"/>
          </a:xfrm>
          <a:prstGeom prst="rect">
            <a:avLst/>
          </a:prstGeom>
          <a:solidFill>
            <a:srgbClr val="00405E">
              <a:alpha val="89803"/>
            </a:srgbClr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4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- One Content">
  <p:cSld name="Box Header - One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0" y="1357200"/>
            <a:ext cx="12193200" cy="47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type="title"/>
          </p:nvPr>
        </p:nvSpPr>
        <p:spPr>
          <a:xfrm>
            <a:off x="-1" y="719138"/>
            <a:ext cx="60948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25"/>
          <p:cNvSpPr txBox="1"/>
          <p:nvPr>
            <p:ph idx="2" type="body"/>
          </p:nvPr>
        </p:nvSpPr>
        <p:spPr>
          <a:xfrm>
            <a:off x="756001" y="2160000"/>
            <a:ext cx="11173199" cy="3067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3" type="body"/>
          </p:nvPr>
        </p:nvSpPr>
        <p:spPr>
          <a:xfrm>
            <a:off x="755650" y="5487988"/>
            <a:ext cx="11172825" cy="612775"/>
          </a:xfrm>
          <a:prstGeom prst="rect">
            <a:avLst/>
          </a:prstGeom>
          <a:solidFill>
            <a:srgbClr val="877E7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3">
          <p15:clr>
            <a:srgbClr val="717275"/>
          </p15:clr>
        </p15:guide>
        <p15:guide id="2" orient="horz" pos="1360">
          <p15:clr>
            <a:srgbClr val="FF96FF"/>
          </p15:clr>
        </p15:guide>
        <p15:guide id="3" orient="horz" pos="3843">
          <p15:clr>
            <a:srgbClr val="FF96FF"/>
          </p15:clr>
        </p15:guide>
        <p15:guide id="4" pos="476">
          <p15:clr>
            <a:srgbClr val="FF96FF"/>
          </p15:clr>
        </p15:guide>
        <p15:guide id="5" pos="7514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- Three Content">
  <p:cSld name="Box Header - Three Conte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0" y="1357200"/>
            <a:ext cx="12193200" cy="47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6"/>
          <p:cNvSpPr txBox="1"/>
          <p:nvPr>
            <p:ph type="title"/>
          </p:nvPr>
        </p:nvSpPr>
        <p:spPr>
          <a:xfrm>
            <a:off x="0" y="719138"/>
            <a:ext cx="60948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756001" y="2160000"/>
            <a:ext cx="3560000" cy="3068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3" type="body"/>
          </p:nvPr>
        </p:nvSpPr>
        <p:spPr>
          <a:xfrm>
            <a:off x="4568001" y="2160000"/>
            <a:ext cx="3560000" cy="3068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4" type="body"/>
          </p:nvPr>
        </p:nvSpPr>
        <p:spPr>
          <a:xfrm>
            <a:off x="8380000" y="2160000"/>
            <a:ext cx="3560000" cy="3068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5" type="body"/>
          </p:nvPr>
        </p:nvSpPr>
        <p:spPr>
          <a:xfrm>
            <a:off x="755650" y="5487988"/>
            <a:ext cx="11172825" cy="612775"/>
          </a:xfrm>
          <a:prstGeom prst="rect">
            <a:avLst/>
          </a:prstGeom>
          <a:solidFill>
            <a:srgbClr val="877E7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6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3">
          <p15:clr>
            <a:srgbClr val="717275"/>
          </p15:clr>
        </p15:guide>
        <p15:guide id="2" orient="horz" pos="85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- Content and two Pictures">
  <p:cSld name="Box Header - Content and two Picture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0" y="1357200"/>
            <a:ext cx="12193200" cy="4743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7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2" type="body"/>
          </p:nvPr>
        </p:nvSpPr>
        <p:spPr>
          <a:xfrm>
            <a:off x="756001" y="2160000"/>
            <a:ext cx="5340000" cy="3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7"/>
          <p:cNvSpPr/>
          <p:nvPr>
            <p:ph idx="3" type="pic"/>
          </p:nvPr>
        </p:nvSpPr>
        <p:spPr>
          <a:xfrm>
            <a:off x="6599238" y="3859764"/>
            <a:ext cx="5340000" cy="2240999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7"/>
          <p:cNvSpPr/>
          <p:nvPr>
            <p:ph idx="4" type="pic"/>
          </p:nvPr>
        </p:nvSpPr>
        <p:spPr>
          <a:xfrm>
            <a:off x="6599238" y="1357313"/>
            <a:ext cx="5340000" cy="2240999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7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3">
          <p15:clr>
            <a:srgbClr val="717275"/>
          </p15:clr>
        </p15:guide>
        <p15:guide id="2" orient="horz" pos="1360">
          <p15:clr>
            <a:srgbClr val="FF96FF"/>
          </p15:clr>
        </p15:guide>
        <p15:guide id="3" orient="horz" pos="3843">
          <p15:clr>
            <a:srgbClr val="FF96FF"/>
          </p15:clr>
        </p15:guide>
        <p15:guide id="4" pos="476">
          <p15:clr>
            <a:srgbClr val="FF96FF"/>
          </p15:clr>
        </p15:guide>
        <p15:guide id="5" pos="3840">
          <p15:clr>
            <a:srgbClr val="FF96FF"/>
          </p15:clr>
        </p15:guide>
        <p15:guide id="6" pos="4157">
          <p15:clr>
            <a:srgbClr val="FF96FF"/>
          </p15:clr>
        </p15:guide>
        <p15:guide id="7" pos="752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- 3 Boxed title and Content">
  <p:cSld name="Box Header - 3 Boxed title and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0" y="1357201"/>
            <a:ext cx="12192000" cy="47435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8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2" type="body"/>
          </p:nvPr>
        </p:nvSpPr>
        <p:spPr>
          <a:xfrm>
            <a:off x="757238" y="2159000"/>
            <a:ext cx="3560000" cy="702000"/>
          </a:xfrm>
          <a:prstGeom prst="rect">
            <a:avLst/>
          </a:prstGeom>
          <a:solidFill>
            <a:srgbClr val="DCA366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3" type="body"/>
          </p:nvPr>
        </p:nvSpPr>
        <p:spPr>
          <a:xfrm>
            <a:off x="755650" y="2968625"/>
            <a:ext cx="3560000" cy="151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8"/>
          <p:cNvSpPr/>
          <p:nvPr>
            <p:ph idx="4" type="pic"/>
          </p:nvPr>
        </p:nvSpPr>
        <p:spPr>
          <a:xfrm>
            <a:off x="757238" y="4589463"/>
            <a:ext cx="3560000" cy="15113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8"/>
          <p:cNvSpPr txBox="1"/>
          <p:nvPr>
            <p:ph idx="5" type="body"/>
          </p:nvPr>
        </p:nvSpPr>
        <p:spPr>
          <a:xfrm>
            <a:off x="4567238" y="2159000"/>
            <a:ext cx="3560000" cy="702000"/>
          </a:xfrm>
          <a:prstGeom prst="rect">
            <a:avLst/>
          </a:prstGeom>
          <a:solidFill>
            <a:srgbClr val="00405E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8"/>
          <p:cNvSpPr txBox="1"/>
          <p:nvPr>
            <p:ph idx="6" type="body"/>
          </p:nvPr>
        </p:nvSpPr>
        <p:spPr>
          <a:xfrm>
            <a:off x="4562473" y="2968625"/>
            <a:ext cx="3560000" cy="151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8"/>
          <p:cNvSpPr/>
          <p:nvPr>
            <p:ph idx="7" type="pic"/>
          </p:nvPr>
        </p:nvSpPr>
        <p:spPr>
          <a:xfrm>
            <a:off x="4562472" y="4589463"/>
            <a:ext cx="3560000" cy="15113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8"/>
          <p:cNvSpPr txBox="1"/>
          <p:nvPr>
            <p:ph idx="8" type="body"/>
          </p:nvPr>
        </p:nvSpPr>
        <p:spPr>
          <a:xfrm>
            <a:off x="8386768" y="2159000"/>
            <a:ext cx="3560000" cy="702000"/>
          </a:xfrm>
          <a:prstGeom prst="rect">
            <a:avLst/>
          </a:prstGeom>
          <a:solidFill>
            <a:srgbClr val="4D394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9" type="body"/>
          </p:nvPr>
        </p:nvSpPr>
        <p:spPr>
          <a:xfrm>
            <a:off x="8378826" y="2965448"/>
            <a:ext cx="3560000" cy="151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8"/>
          <p:cNvSpPr/>
          <p:nvPr>
            <p:ph idx="13" type="pic"/>
          </p:nvPr>
        </p:nvSpPr>
        <p:spPr>
          <a:xfrm>
            <a:off x="8378825" y="4586286"/>
            <a:ext cx="3560000" cy="15113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8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- 5 Boxed title and Content">
  <p:cSld name="Box Header - 5 Boxed title and Conten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0" y="1357201"/>
            <a:ext cx="12192000" cy="47435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9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2" type="body"/>
          </p:nvPr>
        </p:nvSpPr>
        <p:spPr>
          <a:xfrm>
            <a:off x="755649" y="2159000"/>
            <a:ext cx="2035200" cy="342900"/>
          </a:xfrm>
          <a:prstGeom prst="rect">
            <a:avLst/>
          </a:prstGeom>
          <a:solidFill>
            <a:srgbClr val="DCA366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3" type="body"/>
          </p:nvPr>
        </p:nvSpPr>
        <p:spPr>
          <a:xfrm>
            <a:off x="755649" y="2609850"/>
            <a:ext cx="2035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9"/>
          <p:cNvSpPr/>
          <p:nvPr>
            <p:ph idx="4" type="pic"/>
          </p:nvPr>
        </p:nvSpPr>
        <p:spPr>
          <a:xfrm>
            <a:off x="755649" y="5308600"/>
            <a:ext cx="2035200" cy="792163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9"/>
          <p:cNvSpPr txBox="1"/>
          <p:nvPr>
            <p:ph idx="5" type="body"/>
          </p:nvPr>
        </p:nvSpPr>
        <p:spPr>
          <a:xfrm>
            <a:off x="3049614" y="2177019"/>
            <a:ext cx="2035200" cy="342900"/>
          </a:xfrm>
          <a:prstGeom prst="rect">
            <a:avLst/>
          </a:prstGeom>
          <a:solidFill>
            <a:srgbClr val="00405E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6" type="body"/>
          </p:nvPr>
        </p:nvSpPr>
        <p:spPr>
          <a:xfrm>
            <a:off x="3048026" y="2609850"/>
            <a:ext cx="2035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9"/>
          <p:cNvSpPr/>
          <p:nvPr>
            <p:ph idx="7" type="pic"/>
          </p:nvPr>
        </p:nvSpPr>
        <p:spPr>
          <a:xfrm>
            <a:off x="3048026" y="5308600"/>
            <a:ext cx="2035200" cy="792163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9"/>
          <p:cNvSpPr txBox="1"/>
          <p:nvPr>
            <p:ph idx="8" type="body"/>
          </p:nvPr>
        </p:nvSpPr>
        <p:spPr>
          <a:xfrm>
            <a:off x="5343579" y="2177019"/>
            <a:ext cx="2035200" cy="342900"/>
          </a:xfrm>
          <a:prstGeom prst="rect">
            <a:avLst/>
          </a:prstGeom>
          <a:solidFill>
            <a:srgbClr val="4D394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9" type="body"/>
          </p:nvPr>
        </p:nvSpPr>
        <p:spPr>
          <a:xfrm>
            <a:off x="5341990" y="2609850"/>
            <a:ext cx="2035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9"/>
          <p:cNvSpPr/>
          <p:nvPr>
            <p:ph idx="13" type="pic"/>
          </p:nvPr>
        </p:nvSpPr>
        <p:spPr>
          <a:xfrm>
            <a:off x="5340403" y="5308600"/>
            <a:ext cx="2035200" cy="792163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9"/>
          <p:cNvSpPr txBox="1"/>
          <p:nvPr>
            <p:ph idx="14" type="body"/>
          </p:nvPr>
        </p:nvSpPr>
        <p:spPr>
          <a:xfrm>
            <a:off x="7623176" y="2177019"/>
            <a:ext cx="20352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5" type="body"/>
          </p:nvPr>
        </p:nvSpPr>
        <p:spPr>
          <a:xfrm>
            <a:off x="7616825" y="2609850"/>
            <a:ext cx="2035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9"/>
          <p:cNvSpPr/>
          <p:nvPr>
            <p:ph idx="16" type="pic"/>
          </p:nvPr>
        </p:nvSpPr>
        <p:spPr>
          <a:xfrm>
            <a:off x="7623175" y="5308600"/>
            <a:ext cx="2035200" cy="792163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9"/>
          <p:cNvSpPr txBox="1"/>
          <p:nvPr>
            <p:ph idx="17" type="body"/>
          </p:nvPr>
        </p:nvSpPr>
        <p:spPr>
          <a:xfrm>
            <a:off x="9906001" y="2159000"/>
            <a:ext cx="2035200" cy="342900"/>
          </a:xfrm>
          <a:prstGeom prst="rect">
            <a:avLst/>
          </a:prstGeom>
          <a:solidFill>
            <a:srgbClr val="6C6460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8" type="body"/>
          </p:nvPr>
        </p:nvSpPr>
        <p:spPr>
          <a:xfrm>
            <a:off x="9913939" y="2609850"/>
            <a:ext cx="2035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9"/>
          <p:cNvSpPr/>
          <p:nvPr>
            <p:ph idx="19" type="pic"/>
          </p:nvPr>
        </p:nvSpPr>
        <p:spPr>
          <a:xfrm>
            <a:off x="9906001" y="5308600"/>
            <a:ext cx="2035200" cy="792163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9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Only">
  <p:cSld name="Box Header 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30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3">
          <p15:clr>
            <a:srgbClr val="717275"/>
          </p15:clr>
        </p15:guide>
        <p15:guide id="2" orient="horz" pos="1360">
          <p15:clr>
            <a:srgbClr val="FF96FF"/>
          </p15:clr>
        </p15:guide>
        <p15:guide id="3" orient="horz" pos="3843">
          <p15:clr>
            <a:srgbClr val="FF96FF"/>
          </p15:clr>
        </p15:guide>
        <p15:guide id="4" pos="476">
          <p15:clr>
            <a:srgbClr val="FF96FF"/>
          </p15:clr>
        </p15:guide>
        <p15:guide id="5" pos="752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2" type="body"/>
          </p:nvPr>
        </p:nvSpPr>
        <p:spPr>
          <a:xfrm>
            <a:off x="755650" y="5487988"/>
            <a:ext cx="11172825" cy="612775"/>
          </a:xfrm>
          <a:prstGeom prst="rect">
            <a:avLst/>
          </a:prstGeom>
          <a:solidFill>
            <a:srgbClr val="877E7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31"/>
          <p:cNvSpPr txBox="1"/>
          <p:nvPr>
            <p:ph idx="3" type="body"/>
          </p:nvPr>
        </p:nvSpPr>
        <p:spPr>
          <a:xfrm>
            <a:off x="755649" y="1618262"/>
            <a:ext cx="11184000" cy="3609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hort - Left">
  <p:cSld name="Cover Short - Lef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>
            <p:ph idx="2" type="pic"/>
          </p:nvPr>
        </p:nvSpPr>
        <p:spPr>
          <a:xfrm>
            <a:off x="0" y="450000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0" y="949244"/>
            <a:ext cx="252000" cy="1260000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3" type="body"/>
          </p:nvPr>
        </p:nvSpPr>
        <p:spPr>
          <a:xfrm>
            <a:off x="252000" y="697482"/>
            <a:ext cx="5400000" cy="1512000"/>
          </a:xfrm>
          <a:prstGeom prst="rect">
            <a:avLst/>
          </a:prstGeom>
          <a:solidFill>
            <a:srgbClr val="F18700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4" type="body"/>
          </p:nvPr>
        </p:nvSpPr>
        <p:spPr>
          <a:xfrm>
            <a:off x="252413" y="949244"/>
            <a:ext cx="4860000" cy="2038598"/>
          </a:xfrm>
          <a:prstGeom prst="rect">
            <a:avLst/>
          </a:prstGeom>
          <a:solidFill>
            <a:srgbClr val="E74011">
              <a:alpha val="89803"/>
            </a:srgbClr>
          </a:solidFill>
          <a:ln>
            <a:noFill/>
          </a:ln>
        </p:spPr>
        <p:txBody>
          <a:bodyPr anchorCtr="0" anchor="b" bIns="126000" lIns="2520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type="title"/>
          </p:nvPr>
        </p:nvSpPr>
        <p:spPr>
          <a:xfrm>
            <a:off x="252000" y="949244"/>
            <a:ext cx="4860000" cy="1260000"/>
          </a:xfrm>
          <a:prstGeom prst="rect">
            <a:avLst/>
          </a:prstGeom>
          <a:solidFill>
            <a:srgbClr val="E40521">
              <a:alpha val="89803"/>
            </a:srgbClr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14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27;p14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2" type="body"/>
          </p:nvPr>
        </p:nvSpPr>
        <p:spPr>
          <a:xfrm>
            <a:off x="755650" y="5487988"/>
            <a:ext cx="11172825" cy="612775"/>
          </a:xfrm>
          <a:prstGeom prst="rect">
            <a:avLst/>
          </a:prstGeom>
          <a:solidFill>
            <a:srgbClr val="877E7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32"/>
          <p:cNvSpPr txBox="1"/>
          <p:nvPr>
            <p:ph idx="3" type="body"/>
          </p:nvPr>
        </p:nvSpPr>
        <p:spPr>
          <a:xfrm>
            <a:off x="756001" y="1620001"/>
            <a:ext cx="5340000" cy="3609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4" type="body"/>
          </p:nvPr>
        </p:nvSpPr>
        <p:spPr>
          <a:xfrm>
            <a:off x="6599999" y="1620001"/>
            <a:ext cx="5340000" cy="3609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wo Pictures">
  <p:cSld name="Content and Two Picture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33"/>
          <p:cNvSpPr/>
          <p:nvPr>
            <p:ph idx="2" type="pic"/>
          </p:nvPr>
        </p:nvSpPr>
        <p:spPr>
          <a:xfrm>
            <a:off x="6600000" y="1438627"/>
            <a:ext cx="5340000" cy="220445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3"/>
          <p:cNvSpPr/>
          <p:nvPr>
            <p:ph idx="3" type="pic"/>
          </p:nvPr>
        </p:nvSpPr>
        <p:spPr>
          <a:xfrm>
            <a:off x="6600000" y="3896313"/>
            <a:ext cx="5340000" cy="2205068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33"/>
          <p:cNvSpPr txBox="1"/>
          <p:nvPr>
            <p:ph idx="4" type="body"/>
          </p:nvPr>
        </p:nvSpPr>
        <p:spPr>
          <a:xfrm>
            <a:off x="756001" y="1620001"/>
            <a:ext cx="5340000" cy="4481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3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ed title and Content">
  <p:cSld name="3 Boxed title and 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0" y="1619250"/>
            <a:ext cx="12192000" cy="4494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34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4"/>
          <p:cNvSpPr txBox="1"/>
          <p:nvPr>
            <p:ph idx="2" type="body"/>
          </p:nvPr>
        </p:nvSpPr>
        <p:spPr>
          <a:xfrm>
            <a:off x="757238" y="1605600"/>
            <a:ext cx="3560000" cy="809625"/>
          </a:xfrm>
          <a:prstGeom prst="rect">
            <a:avLst/>
          </a:prstGeom>
          <a:solidFill>
            <a:srgbClr val="DCA366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4"/>
          <p:cNvSpPr txBox="1"/>
          <p:nvPr>
            <p:ph idx="3" type="body"/>
          </p:nvPr>
        </p:nvSpPr>
        <p:spPr>
          <a:xfrm>
            <a:off x="757238" y="2536826"/>
            <a:ext cx="3560000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4"/>
          <p:cNvSpPr/>
          <p:nvPr>
            <p:ph idx="4" type="pic"/>
          </p:nvPr>
        </p:nvSpPr>
        <p:spPr>
          <a:xfrm>
            <a:off x="755649" y="4384676"/>
            <a:ext cx="3560000" cy="1728788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4"/>
          <p:cNvSpPr txBox="1"/>
          <p:nvPr>
            <p:ph idx="5" type="body"/>
          </p:nvPr>
        </p:nvSpPr>
        <p:spPr>
          <a:xfrm>
            <a:off x="4568000" y="1606199"/>
            <a:ext cx="3560000" cy="810000"/>
          </a:xfrm>
          <a:prstGeom prst="rect">
            <a:avLst/>
          </a:prstGeom>
          <a:solidFill>
            <a:srgbClr val="00405E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6" type="body"/>
          </p:nvPr>
        </p:nvSpPr>
        <p:spPr>
          <a:xfrm>
            <a:off x="4568000" y="2523774"/>
            <a:ext cx="3560000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34"/>
          <p:cNvSpPr/>
          <p:nvPr>
            <p:ph idx="7" type="pic"/>
          </p:nvPr>
        </p:nvSpPr>
        <p:spPr>
          <a:xfrm>
            <a:off x="4571177" y="4371624"/>
            <a:ext cx="3560000" cy="1716087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34"/>
          <p:cNvSpPr txBox="1"/>
          <p:nvPr>
            <p:ph idx="8" type="body"/>
          </p:nvPr>
        </p:nvSpPr>
        <p:spPr>
          <a:xfrm>
            <a:off x="8378825" y="1606200"/>
            <a:ext cx="3560000" cy="810000"/>
          </a:xfrm>
          <a:prstGeom prst="rect">
            <a:avLst/>
          </a:prstGeom>
          <a:solidFill>
            <a:srgbClr val="4D394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34"/>
          <p:cNvSpPr txBox="1"/>
          <p:nvPr>
            <p:ph idx="9" type="body"/>
          </p:nvPr>
        </p:nvSpPr>
        <p:spPr>
          <a:xfrm>
            <a:off x="8385177" y="2523775"/>
            <a:ext cx="3560000" cy="1728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4"/>
          <p:cNvSpPr/>
          <p:nvPr>
            <p:ph idx="13" type="pic"/>
          </p:nvPr>
        </p:nvSpPr>
        <p:spPr>
          <a:xfrm>
            <a:off x="8385177" y="4371626"/>
            <a:ext cx="3560000" cy="1716087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34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35"/>
          <p:cNvSpPr/>
          <p:nvPr>
            <p:ph idx="2" type="pic"/>
          </p:nvPr>
        </p:nvSpPr>
        <p:spPr>
          <a:xfrm>
            <a:off x="0" y="719138"/>
            <a:ext cx="12192000" cy="538286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37" name="Google Shape;237;p35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3">
          <p15:clr>
            <a:srgbClr val="717275"/>
          </p15:clr>
        </p15:guide>
        <p15:guide id="2" orient="horz" pos="1020">
          <p15:clr>
            <a:srgbClr val="FF96FF"/>
          </p15:clr>
        </p15:guide>
        <p15:guide id="3" orient="horz" pos="3843">
          <p15:clr>
            <a:srgbClr val="FF96FF"/>
          </p15:clr>
        </p15:guide>
        <p15:guide id="4" pos="476">
          <p15:clr>
            <a:srgbClr val="FF96FF"/>
          </p15:clr>
        </p15:guide>
        <p15:guide id="5" pos="752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- Content and Picture">
  <p:cSld name="Box Header - Content and Pictu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0" y="1357200"/>
            <a:ext cx="12193200" cy="47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15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756001" y="2160000"/>
            <a:ext cx="5340000" cy="3940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/>
          <p:nvPr>
            <p:ph idx="3" type="pic"/>
          </p:nvPr>
        </p:nvSpPr>
        <p:spPr>
          <a:xfrm>
            <a:off x="6599238" y="1357313"/>
            <a:ext cx="5340000" cy="474345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5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" name="Google Shape;35;p15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3">
          <p15:clr>
            <a:srgbClr val="717275"/>
          </p15:clr>
        </p15:guide>
        <p15:guide id="2" orient="horz" pos="1360">
          <p15:clr>
            <a:srgbClr val="FF96FF"/>
          </p15:clr>
        </p15:guide>
        <p15:guide id="3" orient="horz" pos="3843">
          <p15:clr>
            <a:srgbClr val="FF96FF"/>
          </p15:clr>
        </p15:guide>
        <p15:guide id="4" pos="476">
          <p15:clr>
            <a:srgbClr val="FF96FF"/>
          </p15:clr>
        </p15:guide>
        <p15:guide id="5" pos="3840">
          <p15:clr>
            <a:srgbClr val="FF96FF"/>
          </p15:clr>
        </p15:guide>
        <p15:guide id="6" pos="4157">
          <p15:clr>
            <a:srgbClr val="FF96FF"/>
          </p15:clr>
        </p15:guide>
        <p15:guide id="7" pos="752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Header - Two Content">
  <p:cSld name="Box Header - 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0" y="1357200"/>
            <a:ext cx="12193200" cy="47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16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755650" y="2159001"/>
            <a:ext cx="5340000" cy="3073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3" type="body"/>
          </p:nvPr>
        </p:nvSpPr>
        <p:spPr>
          <a:xfrm>
            <a:off x="6599999" y="2160000"/>
            <a:ext cx="5340000" cy="307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4" type="body"/>
          </p:nvPr>
        </p:nvSpPr>
        <p:spPr>
          <a:xfrm>
            <a:off x="755650" y="5487988"/>
            <a:ext cx="11172825" cy="612775"/>
          </a:xfrm>
          <a:prstGeom prst="rect">
            <a:avLst/>
          </a:prstGeom>
          <a:solidFill>
            <a:srgbClr val="877E7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" name="Google Shape;44;p16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3">
          <p15:clr>
            <a:srgbClr val="717275"/>
          </p15:clr>
        </p15:guide>
        <p15:guide id="2" orient="horz" pos="1360">
          <p15:clr>
            <a:srgbClr val="FF96FF"/>
          </p15:clr>
        </p15:guide>
        <p15:guide id="3" orient="horz" pos="3843">
          <p15:clr>
            <a:srgbClr val="FF96FF"/>
          </p15:clr>
        </p15:guide>
        <p15:guide id="4" pos="476">
          <p15:clr>
            <a:srgbClr val="FF96FF"/>
          </p15:clr>
        </p15:guide>
        <p15:guide id="5" pos="3840">
          <p15:clr>
            <a:srgbClr val="FF96FF"/>
          </p15:clr>
        </p15:guide>
        <p15:guide id="6" pos="4157">
          <p15:clr>
            <a:srgbClr val="FF96FF"/>
          </p15:clr>
        </p15:guide>
        <p15:guide id="7" pos="7521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- Long">
  <p:cSld name="Section Divider - Long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>
            <p:ph idx="2" type="pic"/>
          </p:nvPr>
        </p:nvSpPr>
        <p:spPr>
          <a:xfrm>
            <a:off x="1" y="450000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0" y="1326888"/>
            <a:ext cx="8018031" cy="1008000"/>
          </a:xfrm>
          <a:prstGeom prst="rect">
            <a:avLst/>
          </a:prstGeom>
          <a:solidFill>
            <a:srgbClr val="86C9E8">
              <a:alpha val="8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type="title"/>
          </p:nvPr>
        </p:nvSpPr>
        <p:spPr>
          <a:xfrm>
            <a:off x="0" y="696888"/>
            <a:ext cx="7730031" cy="1260000"/>
          </a:xfrm>
          <a:prstGeom prst="rect">
            <a:avLst/>
          </a:prstGeom>
          <a:solidFill>
            <a:srgbClr val="00405E">
              <a:alpha val="89803"/>
            </a:srgbClr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7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17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755650" y="5487988"/>
            <a:ext cx="11172825" cy="612775"/>
          </a:xfrm>
          <a:prstGeom prst="rect">
            <a:avLst/>
          </a:prstGeom>
          <a:solidFill>
            <a:srgbClr val="877E7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18"/>
          <p:cNvSpPr txBox="1"/>
          <p:nvPr>
            <p:ph idx="3" type="body"/>
          </p:nvPr>
        </p:nvSpPr>
        <p:spPr>
          <a:xfrm>
            <a:off x="756001" y="1620001"/>
            <a:ext cx="3560000" cy="360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4" type="body"/>
          </p:nvPr>
        </p:nvSpPr>
        <p:spPr>
          <a:xfrm>
            <a:off x="4568001" y="1620001"/>
            <a:ext cx="3560000" cy="360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5" type="body"/>
          </p:nvPr>
        </p:nvSpPr>
        <p:spPr>
          <a:xfrm>
            <a:off x="8380000" y="1620001"/>
            <a:ext cx="3560000" cy="360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Google Shape;61;p18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Boxed title and Content">
  <p:cSld name="5 Boxed 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" type="body"/>
          </p:nvPr>
        </p:nvSpPr>
        <p:spPr>
          <a:xfrm>
            <a:off x="0" y="1619250"/>
            <a:ext cx="12192000" cy="4494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9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2" type="body"/>
          </p:nvPr>
        </p:nvSpPr>
        <p:spPr>
          <a:xfrm>
            <a:off x="757237" y="1619251"/>
            <a:ext cx="2035200" cy="401638"/>
          </a:xfrm>
          <a:prstGeom prst="rect">
            <a:avLst/>
          </a:prstGeom>
          <a:solidFill>
            <a:srgbClr val="DCA366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3" type="body"/>
          </p:nvPr>
        </p:nvSpPr>
        <p:spPr>
          <a:xfrm>
            <a:off x="757237" y="2128838"/>
            <a:ext cx="2035200" cy="2776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9"/>
          <p:cNvSpPr/>
          <p:nvPr>
            <p:ph idx="4" type="pic"/>
          </p:nvPr>
        </p:nvSpPr>
        <p:spPr>
          <a:xfrm>
            <a:off x="755649" y="5013324"/>
            <a:ext cx="2035200" cy="110014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/>
          <p:nvPr>
            <p:ph idx="5" type="body"/>
          </p:nvPr>
        </p:nvSpPr>
        <p:spPr>
          <a:xfrm>
            <a:off x="3041650" y="1619249"/>
            <a:ext cx="2035200" cy="401637"/>
          </a:xfrm>
          <a:prstGeom prst="rect">
            <a:avLst/>
          </a:prstGeom>
          <a:solidFill>
            <a:srgbClr val="00405E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6" type="body"/>
          </p:nvPr>
        </p:nvSpPr>
        <p:spPr>
          <a:xfrm>
            <a:off x="3041650" y="2128836"/>
            <a:ext cx="2035200" cy="2776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/>
          <p:nvPr>
            <p:ph idx="7" type="pic"/>
          </p:nvPr>
        </p:nvSpPr>
        <p:spPr>
          <a:xfrm>
            <a:off x="3041650" y="5000621"/>
            <a:ext cx="2035200" cy="110014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/>
          <p:nvPr>
            <p:ph idx="8" type="body"/>
          </p:nvPr>
        </p:nvSpPr>
        <p:spPr>
          <a:xfrm>
            <a:off x="5329238" y="1619251"/>
            <a:ext cx="2035200" cy="401638"/>
          </a:xfrm>
          <a:prstGeom prst="rect">
            <a:avLst/>
          </a:prstGeom>
          <a:solidFill>
            <a:srgbClr val="4D394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9" type="body"/>
          </p:nvPr>
        </p:nvSpPr>
        <p:spPr>
          <a:xfrm>
            <a:off x="5329238" y="2128838"/>
            <a:ext cx="2035200" cy="2776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/>
          <p:nvPr>
            <p:ph idx="13" type="pic"/>
          </p:nvPr>
        </p:nvSpPr>
        <p:spPr>
          <a:xfrm>
            <a:off x="5332414" y="5000623"/>
            <a:ext cx="2035200" cy="110014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/>
          <p:nvPr>
            <p:ph idx="14" type="body"/>
          </p:nvPr>
        </p:nvSpPr>
        <p:spPr>
          <a:xfrm>
            <a:off x="7620002" y="1619251"/>
            <a:ext cx="2035200" cy="401638"/>
          </a:xfrm>
          <a:prstGeom prst="rect">
            <a:avLst/>
          </a:prstGeom>
          <a:solidFill>
            <a:srgbClr val="FBBC33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5" type="body"/>
          </p:nvPr>
        </p:nvSpPr>
        <p:spPr>
          <a:xfrm>
            <a:off x="7620003" y="2128838"/>
            <a:ext cx="2035200" cy="2776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/>
          <p:nvPr>
            <p:ph idx="16" type="pic"/>
          </p:nvPr>
        </p:nvSpPr>
        <p:spPr>
          <a:xfrm>
            <a:off x="7621589" y="5000623"/>
            <a:ext cx="2035200" cy="111284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9"/>
          <p:cNvSpPr txBox="1"/>
          <p:nvPr>
            <p:ph idx="17" type="body"/>
          </p:nvPr>
        </p:nvSpPr>
        <p:spPr>
          <a:xfrm>
            <a:off x="9907590" y="1619251"/>
            <a:ext cx="2035200" cy="401638"/>
          </a:xfrm>
          <a:prstGeom prst="rect">
            <a:avLst/>
          </a:prstGeom>
          <a:solidFill>
            <a:srgbClr val="007383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indent="-228600" lvl="0" marL="4572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8" type="body"/>
          </p:nvPr>
        </p:nvSpPr>
        <p:spPr>
          <a:xfrm>
            <a:off x="9912354" y="2128838"/>
            <a:ext cx="2035200" cy="2776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9"/>
          <p:cNvSpPr/>
          <p:nvPr>
            <p:ph idx="19" type="pic"/>
          </p:nvPr>
        </p:nvSpPr>
        <p:spPr>
          <a:xfrm>
            <a:off x="9907592" y="5000623"/>
            <a:ext cx="2035200" cy="110014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9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19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icture">
  <p:cSld name="Content and Pictur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20"/>
          <p:cNvSpPr/>
          <p:nvPr>
            <p:ph idx="2" type="pic"/>
          </p:nvPr>
        </p:nvSpPr>
        <p:spPr>
          <a:xfrm>
            <a:off x="6599238" y="1439863"/>
            <a:ext cx="5340000" cy="4660763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0"/>
          <p:cNvSpPr txBox="1"/>
          <p:nvPr>
            <p:ph idx="3" type="body"/>
          </p:nvPr>
        </p:nvSpPr>
        <p:spPr>
          <a:xfrm>
            <a:off x="756001" y="1620001"/>
            <a:ext cx="5340000" cy="448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20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hort - Right">
  <p:cSld name="Cover Short - Righ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>
            <p:ph idx="2" type="pic"/>
          </p:nvPr>
        </p:nvSpPr>
        <p:spPr>
          <a:xfrm>
            <a:off x="1" y="450000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6276475" y="949244"/>
            <a:ext cx="252000" cy="1260000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3" type="body"/>
          </p:nvPr>
        </p:nvSpPr>
        <p:spPr>
          <a:xfrm>
            <a:off x="6528475" y="697482"/>
            <a:ext cx="5400000" cy="1512000"/>
          </a:xfrm>
          <a:prstGeom prst="rect">
            <a:avLst/>
          </a:prstGeom>
          <a:solidFill>
            <a:srgbClr val="F18700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4" type="body"/>
          </p:nvPr>
        </p:nvSpPr>
        <p:spPr>
          <a:xfrm>
            <a:off x="6528888" y="949243"/>
            <a:ext cx="4860000" cy="1998000"/>
          </a:xfrm>
          <a:prstGeom prst="rect">
            <a:avLst/>
          </a:prstGeom>
          <a:solidFill>
            <a:srgbClr val="E74011">
              <a:alpha val="89803"/>
            </a:srgbClr>
          </a:solidFill>
          <a:ln>
            <a:noFill/>
          </a:ln>
        </p:spPr>
        <p:txBody>
          <a:bodyPr anchorCtr="0" anchor="b" bIns="126000" lIns="2520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6528475" y="949244"/>
            <a:ext cx="4860000" cy="1260000"/>
          </a:xfrm>
          <a:prstGeom prst="rect">
            <a:avLst/>
          </a:prstGeom>
          <a:solidFill>
            <a:srgbClr val="E40521">
              <a:alpha val="89803"/>
            </a:srgbClr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0" y="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1"/>
          <p:cNvSpPr txBox="1"/>
          <p:nvPr/>
        </p:nvSpPr>
        <p:spPr>
          <a:xfrm>
            <a:off x="0" y="6545580"/>
            <a:ext cx="12192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31018" y="6350701"/>
            <a:ext cx="1610182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FC4C0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FC4C0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FC4C0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12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FC4C0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2"/>
          <p:cNvSpPr/>
          <p:nvPr/>
        </p:nvSpPr>
        <p:spPr>
          <a:xfrm>
            <a:off x="250800" y="6333288"/>
            <a:ext cx="1638000" cy="289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2025 BAE Systems. All Rights Reserved.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BAE SYSTEMS is a registered trademark.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/>
          <p:nvPr/>
        </p:nvSpPr>
        <p:spPr>
          <a:xfrm>
            <a:off x="1" y="0"/>
            <a:ext cx="12192000" cy="6042991"/>
          </a:xfrm>
          <a:prstGeom prst="rect">
            <a:avLst/>
          </a:prstGeom>
          <a:solidFill>
            <a:srgbClr val="E81F2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6006547" y="562931"/>
            <a:ext cx="5595730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creative industries continue to be dominated by those from privileged backgrounds. Less than one in ten arts workers comes from lower socio-economic groups. That’s </a:t>
            </a:r>
            <a:r>
              <a:rPr b="1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just a diversity issue</a:t>
            </a: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that’s a creativity crisis, and it means that </a:t>
            </a:r>
            <a:r>
              <a:rPr b="1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we’re missing out on powerful radical and essential perspectives</a:t>
            </a: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 Sonnex, Big Issue, Issue 1666.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rgbClr val="DCDB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69" name="Google Shape;369;p10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10"/>
          <p:cNvSpPr txBox="1"/>
          <p:nvPr>
            <p:ph idx="3" type="body"/>
          </p:nvPr>
        </p:nvSpPr>
        <p:spPr>
          <a:xfrm>
            <a:off x="756001" y="1620001"/>
            <a:ext cx="5163536" cy="448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200">
                <a:solidFill>
                  <a:srgbClr val="FC4C02"/>
                </a:solidFill>
                <a:latin typeface="Calibri"/>
                <a:ea typeface="Calibri"/>
                <a:cs typeface="Calibri"/>
                <a:sym typeface="Calibri"/>
              </a:rPr>
              <a:t>To buyers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: healthy budgets help bring diversity to the community.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sz="2200">
                <a:solidFill>
                  <a:srgbClr val="FC4C02"/>
                </a:solidFill>
                <a:latin typeface="Calibri"/>
                <a:ea typeface="Calibri"/>
                <a:cs typeface="Calibri"/>
                <a:sym typeface="Calibri"/>
              </a:rPr>
              <a:t>To Project Leads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: involving Early Careers personnel in impactful projects brings long term benefits.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There is value for all of us in providing opportunities for our Early Careers communities and it makes measureable progress to securing diversity across the defence enterprise.</a:t>
            </a:r>
            <a:endParaRPr sz="2200"/>
          </a:p>
        </p:txBody>
      </p:sp>
      <p:sp>
        <p:nvSpPr>
          <p:cNvPr id="371" name="Google Shape;371;p10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2800"/>
              <a:buFont typeface="Calibri"/>
              <a:buNone/>
            </a:pPr>
            <a:r>
              <a:rPr lang="en-GB"/>
              <a:t>Closing Messages</a:t>
            </a:r>
            <a:endParaRPr/>
          </a:p>
        </p:txBody>
      </p:sp>
      <p:pic>
        <p:nvPicPr>
          <p:cNvPr id="372" name="Google Shape;3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9238" y="1439863"/>
            <a:ext cx="5340000" cy="465742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0"/>
          <p:cNvSpPr/>
          <p:nvPr/>
        </p:nvSpPr>
        <p:spPr>
          <a:xfrm>
            <a:off x="10300711" y="1439863"/>
            <a:ext cx="1638527" cy="4660900"/>
          </a:xfrm>
          <a:prstGeom prst="rect">
            <a:avLst/>
          </a:prstGeom>
          <a:solidFill>
            <a:srgbClr val="A6A5CC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"/>
          <p:cNvSpPr/>
          <p:nvPr/>
        </p:nvSpPr>
        <p:spPr>
          <a:xfrm>
            <a:off x="1" y="0"/>
            <a:ext cx="12192000" cy="6042991"/>
          </a:xfrm>
          <a:prstGeom prst="rect">
            <a:avLst/>
          </a:prstGeom>
          <a:solidFill>
            <a:srgbClr val="E81F2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11"/>
          <p:cNvSpPr txBox="1"/>
          <p:nvPr/>
        </p:nvSpPr>
        <p:spPr>
          <a:xfrm>
            <a:off x="6006547" y="562931"/>
            <a:ext cx="5595730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creative industries continue to be dominated by those from privileged backgrounds. Less than one in ten arts workers comes from lower socio-economic groups. That’s </a:t>
            </a:r>
            <a:r>
              <a:rPr b="1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just a diversity issue</a:t>
            </a: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that’s a creativity crisis, and it means that </a:t>
            </a:r>
            <a:r>
              <a:rPr b="1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we’re missing out on powerful radical and essential perspectives</a:t>
            </a: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 Sonnex, Big Issue, Issue 1666.</a:t>
            </a: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146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 txBox="1"/>
          <p:nvPr/>
        </p:nvSpPr>
        <p:spPr>
          <a:xfrm>
            <a:off x="5990872" y="3777955"/>
            <a:ext cx="5595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we’re missing out on powerful radical and essential perspectives</a:t>
            </a: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83" name="Google Shape;383;p11"/>
          <p:cNvSpPr txBox="1"/>
          <p:nvPr/>
        </p:nvSpPr>
        <p:spPr>
          <a:xfrm>
            <a:off x="708401" y="744417"/>
            <a:ext cx="559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QUESTIONS</a:t>
            </a:r>
            <a:endParaRPr b="0" i="0" sz="24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5129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51" name="Google Shape;251;p2"/>
          <p:cNvSpPr txBox="1"/>
          <p:nvPr>
            <p:ph idx="1" type="body"/>
          </p:nvPr>
        </p:nvSpPr>
        <p:spPr>
          <a:xfrm>
            <a:off x="0" y="949244"/>
            <a:ext cx="252000" cy="1260000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2" name="Google Shape;252;p2"/>
          <p:cNvSpPr txBox="1"/>
          <p:nvPr>
            <p:ph idx="3" type="body"/>
          </p:nvPr>
        </p:nvSpPr>
        <p:spPr>
          <a:xfrm>
            <a:off x="252000" y="697482"/>
            <a:ext cx="5400000" cy="1512000"/>
          </a:xfrm>
          <a:prstGeom prst="rect">
            <a:avLst/>
          </a:prstGeom>
          <a:solidFill>
            <a:srgbClr val="F18700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3" name="Google Shape;253;p2"/>
          <p:cNvSpPr txBox="1"/>
          <p:nvPr>
            <p:ph idx="4" type="body"/>
          </p:nvPr>
        </p:nvSpPr>
        <p:spPr>
          <a:xfrm>
            <a:off x="252413" y="949244"/>
            <a:ext cx="4860000" cy="2038598"/>
          </a:xfrm>
          <a:prstGeom prst="rect">
            <a:avLst/>
          </a:prstGeom>
          <a:solidFill>
            <a:srgbClr val="E74011">
              <a:alpha val="89803"/>
            </a:srgbClr>
          </a:solidFill>
          <a:ln>
            <a:noFill/>
          </a:ln>
        </p:spPr>
        <p:txBody>
          <a:bodyPr anchorCtr="0" anchor="b" bIns="126000" lIns="25200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GB"/>
              <a:t>July 2025</a:t>
            </a:r>
            <a:endParaRPr/>
          </a:p>
        </p:txBody>
      </p:sp>
      <p:sp>
        <p:nvSpPr>
          <p:cNvPr id="254" name="Google Shape;254;p2"/>
          <p:cNvSpPr txBox="1"/>
          <p:nvPr>
            <p:ph type="title"/>
          </p:nvPr>
        </p:nvSpPr>
        <p:spPr>
          <a:xfrm>
            <a:off x="252000" y="949244"/>
            <a:ext cx="4860000" cy="1260000"/>
          </a:xfrm>
          <a:prstGeom prst="rect">
            <a:avLst/>
          </a:prstGeom>
          <a:solidFill>
            <a:srgbClr val="E40521">
              <a:alpha val="89803"/>
            </a:srgbClr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Analysis Delivering D&amp;I</a:t>
            </a:r>
            <a:endParaRPr/>
          </a:p>
        </p:txBody>
      </p:sp>
      <p:sp>
        <p:nvSpPr>
          <p:cNvPr id="255" name="Google Shape;255;p2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/>
          <p:nvPr>
            <p:ph idx="1" type="body"/>
          </p:nvPr>
        </p:nvSpPr>
        <p:spPr>
          <a:xfrm>
            <a:off x="0" y="1357200"/>
            <a:ext cx="12193200" cy="47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1" name="Google Shape;261;p3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3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/>
              <a:t>BAE Systems D&amp;I</a:t>
            </a:r>
            <a:endParaRPr/>
          </a:p>
        </p:txBody>
      </p:sp>
      <p:sp>
        <p:nvSpPr>
          <p:cNvPr id="263" name="Google Shape;263;p3"/>
          <p:cNvSpPr txBox="1"/>
          <p:nvPr>
            <p:ph idx="2" type="body"/>
          </p:nvPr>
        </p:nvSpPr>
        <p:spPr>
          <a:xfrm>
            <a:off x="756001" y="2160000"/>
            <a:ext cx="5340000" cy="3940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Our ambition is to be recognised as the leading employer in the defence and security sectors for valuing diversity, equity and inclusion. 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Plan to ensure that women make up at least 50% of our Executive Committee by 2030.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Increase representation of race, ethnicity, and gender in our workforce.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In the UK and by 2030 at the latest, our ambition is that more than 30% of our workforce will be women. </a:t>
            </a:r>
            <a:endParaRPr/>
          </a:p>
        </p:txBody>
      </p:sp>
      <p:pic>
        <p:nvPicPr>
          <p:cNvPr id="264" name="Google Shape;264;p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9238" y="1357313"/>
            <a:ext cx="5340000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"/>
          <p:cNvSpPr/>
          <p:nvPr/>
        </p:nvSpPr>
        <p:spPr>
          <a:xfrm>
            <a:off x="10300711" y="1357200"/>
            <a:ext cx="1638527" cy="47448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/>
          <p:nvPr>
            <p:ph idx="1" type="body"/>
          </p:nvPr>
        </p:nvSpPr>
        <p:spPr>
          <a:xfrm>
            <a:off x="0" y="1357200"/>
            <a:ext cx="12193200" cy="47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71" name="Google Shape;271;p4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2" name="Google Shape;272;p4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/>
              <a:t>Background</a:t>
            </a:r>
            <a:endParaRPr/>
          </a:p>
        </p:txBody>
      </p:sp>
      <p:sp>
        <p:nvSpPr>
          <p:cNvPr id="273" name="Google Shape;273;p4"/>
          <p:cNvSpPr txBox="1"/>
          <p:nvPr>
            <p:ph idx="2" type="body"/>
          </p:nvPr>
        </p:nvSpPr>
        <p:spPr>
          <a:xfrm>
            <a:off x="755650" y="2159001"/>
            <a:ext cx="5340000" cy="3455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There is a recognition of the need for diversity in the defence community – currently dominated by a fairly narrow demographic.</a:t>
            </a:r>
            <a:endParaRPr/>
          </a:p>
        </p:txBody>
      </p:sp>
      <p:grpSp>
        <p:nvGrpSpPr>
          <p:cNvPr id="274" name="Google Shape;274;p4"/>
          <p:cNvGrpSpPr/>
          <p:nvPr/>
        </p:nvGrpSpPr>
        <p:grpSpPr>
          <a:xfrm>
            <a:off x="228621" y="3259486"/>
            <a:ext cx="6293924" cy="2355251"/>
            <a:chOff x="282485" y="3977225"/>
            <a:chExt cx="6293924" cy="2355251"/>
          </a:xfrm>
        </p:grpSpPr>
        <p:sp>
          <p:nvSpPr>
            <p:cNvPr id="275" name="Google Shape;275;p4"/>
            <p:cNvSpPr/>
            <p:nvPr/>
          </p:nvSpPr>
          <p:spPr>
            <a:xfrm>
              <a:off x="284024" y="3977225"/>
              <a:ext cx="6283251" cy="731519"/>
            </a:xfrm>
            <a:prstGeom prst="rect">
              <a:avLst/>
            </a:prstGeom>
            <a:solidFill>
              <a:srgbClr val="D5CA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" name="Google Shape;276;p4"/>
            <p:cNvGrpSpPr/>
            <p:nvPr/>
          </p:nvGrpSpPr>
          <p:grpSpPr>
            <a:xfrm>
              <a:off x="1244916" y="4039628"/>
              <a:ext cx="4290315" cy="317460"/>
              <a:chOff x="1076697" y="4041228"/>
              <a:chExt cx="3659377" cy="317460"/>
            </a:xfrm>
          </p:grpSpPr>
          <p:sp>
            <p:nvSpPr>
              <p:cNvPr id="277" name="Google Shape;277;p4"/>
              <p:cNvSpPr/>
              <p:nvPr/>
            </p:nvSpPr>
            <p:spPr>
              <a:xfrm>
                <a:off x="1076697" y="4041228"/>
                <a:ext cx="887377" cy="3174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23%</a:t>
                </a: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1964074" y="4041228"/>
                <a:ext cx="2772000" cy="3174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4"/>
            <p:cNvSpPr txBox="1"/>
            <p:nvPr/>
          </p:nvSpPr>
          <p:spPr>
            <a:xfrm>
              <a:off x="282485" y="4407605"/>
              <a:ext cx="6284790" cy="29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4C02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of women in all positions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82485" y="4787468"/>
              <a:ext cx="6293924" cy="731519"/>
            </a:xfrm>
            <a:prstGeom prst="rect">
              <a:avLst/>
            </a:prstGeom>
            <a:solidFill>
              <a:srgbClr val="D5CA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4"/>
            <p:cNvGrpSpPr/>
            <p:nvPr/>
          </p:nvGrpSpPr>
          <p:grpSpPr>
            <a:xfrm>
              <a:off x="1244916" y="4872729"/>
              <a:ext cx="4290316" cy="317460"/>
              <a:chOff x="1071595" y="4868967"/>
              <a:chExt cx="3652504" cy="317460"/>
            </a:xfrm>
          </p:grpSpPr>
          <p:sp>
            <p:nvSpPr>
              <p:cNvPr id="282" name="Google Shape;282;p4"/>
              <p:cNvSpPr/>
              <p:nvPr/>
            </p:nvSpPr>
            <p:spPr>
              <a:xfrm>
                <a:off x="1071595" y="4868967"/>
                <a:ext cx="632538" cy="3174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16%</a:t>
                </a: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1704132" y="4868967"/>
                <a:ext cx="3019967" cy="3174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" name="Google Shape;284;p4"/>
            <p:cNvSpPr txBox="1"/>
            <p:nvPr/>
          </p:nvSpPr>
          <p:spPr>
            <a:xfrm>
              <a:off x="284023" y="5220214"/>
              <a:ext cx="6283251" cy="29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4C02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of women in management positions in revenue generating functions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84024" y="5600957"/>
              <a:ext cx="6283251" cy="731519"/>
            </a:xfrm>
            <a:prstGeom prst="rect">
              <a:avLst/>
            </a:prstGeom>
            <a:solidFill>
              <a:srgbClr val="D5CA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4"/>
            <p:cNvGrpSpPr/>
            <p:nvPr/>
          </p:nvGrpSpPr>
          <p:grpSpPr>
            <a:xfrm>
              <a:off x="1244915" y="5675258"/>
              <a:ext cx="4290317" cy="317460"/>
              <a:chOff x="638541" y="4189614"/>
              <a:chExt cx="36526615" cy="723207"/>
            </a:xfrm>
          </p:grpSpPr>
          <p:sp>
            <p:nvSpPr>
              <p:cNvPr id="287" name="Google Shape;287;p4"/>
              <p:cNvSpPr/>
              <p:nvPr/>
            </p:nvSpPr>
            <p:spPr>
              <a:xfrm>
                <a:off x="638541" y="4189614"/>
                <a:ext cx="5255996" cy="7232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15%</a:t>
                </a: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896078" y="4189614"/>
                <a:ext cx="31269078" cy="7232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289;p4"/>
            <p:cNvSpPr txBox="1"/>
            <p:nvPr/>
          </p:nvSpPr>
          <p:spPr>
            <a:xfrm>
              <a:off x="284024" y="6033703"/>
              <a:ext cx="6283250" cy="29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4C02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of women in STEM related positions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4"/>
          <p:cNvSpPr txBox="1"/>
          <p:nvPr/>
        </p:nvSpPr>
        <p:spPr>
          <a:xfrm>
            <a:off x="228621" y="5772031"/>
            <a:ext cx="352562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Figures published by BAE Systems 2023</a:t>
            </a:r>
            <a:endParaRPr/>
          </a:p>
        </p:txBody>
      </p:sp>
      <p:pic>
        <p:nvPicPr>
          <p:cNvPr id="291" name="Google Shape;2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7946" y="1357200"/>
            <a:ext cx="4985001" cy="4755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"/>
          <p:cNvSpPr/>
          <p:nvPr/>
        </p:nvSpPr>
        <p:spPr>
          <a:xfrm>
            <a:off x="10314036" y="1358565"/>
            <a:ext cx="1638527" cy="4754322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"/>
          <p:cNvSpPr/>
          <p:nvPr>
            <p:ph idx="2" type="pic"/>
          </p:nvPr>
        </p:nvSpPr>
        <p:spPr>
          <a:xfrm>
            <a:off x="1" y="450000"/>
            <a:ext cx="12192000" cy="56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8" name="Google Shape;298;p5"/>
          <p:cNvSpPr txBox="1"/>
          <p:nvPr>
            <p:ph idx="1" type="body"/>
          </p:nvPr>
        </p:nvSpPr>
        <p:spPr>
          <a:xfrm>
            <a:off x="0" y="1326888"/>
            <a:ext cx="8018031" cy="1008000"/>
          </a:xfrm>
          <a:prstGeom prst="rect">
            <a:avLst/>
          </a:prstGeom>
          <a:solidFill>
            <a:srgbClr val="95D6D7">
              <a:alpha val="8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9" name="Google Shape;299;p5"/>
          <p:cNvSpPr txBox="1"/>
          <p:nvPr>
            <p:ph type="title"/>
          </p:nvPr>
        </p:nvSpPr>
        <p:spPr>
          <a:xfrm>
            <a:off x="0" y="696888"/>
            <a:ext cx="7730031" cy="1260000"/>
          </a:xfrm>
          <a:prstGeom prst="rect">
            <a:avLst/>
          </a:prstGeom>
          <a:solidFill>
            <a:srgbClr val="177E8C"/>
          </a:solidFill>
          <a:ln>
            <a:noFill/>
          </a:ln>
        </p:spPr>
        <p:txBody>
          <a:bodyPr anchorCtr="0" anchor="ctr" bIns="0" lIns="25200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Observations</a:t>
            </a:r>
            <a:endParaRPr/>
          </a:p>
        </p:txBody>
      </p:sp>
      <p:sp>
        <p:nvSpPr>
          <p:cNvPr id="300" name="Google Shape;300;p5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1" name="Google Shape;301;p5"/>
          <p:cNvSpPr txBox="1"/>
          <p:nvPr/>
        </p:nvSpPr>
        <p:spPr>
          <a:xfrm>
            <a:off x="622238" y="2007735"/>
            <a:ext cx="6246128" cy="826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Greatest diversity is in our early careers community.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5"/>
          <p:cNvGrpSpPr/>
          <p:nvPr/>
        </p:nvGrpSpPr>
        <p:grpSpPr>
          <a:xfrm>
            <a:off x="1098734" y="2824205"/>
            <a:ext cx="9653891" cy="1123666"/>
            <a:chOff x="2421881" y="3019776"/>
            <a:chExt cx="6284790" cy="731519"/>
          </a:xfrm>
        </p:grpSpPr>
        <p:sp>
          <p:nvSpPr>
            <p:cNvPr id="303" name="Google Shape;303;p5"/>
            <p:cNvSpPr/>
            <p:nvPr/>
          </p:nvSpPr>
          <p:spPr>
            <a:xfrm>
              <a:off x="2423420" y="3019776"/>
              <a:ext cx="6283251" cy="731519"/>
            </a:xfrm>
            <a:prstGeom prst="rect">
              <a:avLst/>
            </a:prstGeom>
            <a:solidFill>
              <a:srgbClr val="D5CA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384312" y="3082179"/>
              <a:ext cx="986400" cy="32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23%</a:t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370712" y="3082179"/>
              <a:ext cx="3323319" cy="3246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5"/>
            <p:cNvSpPr txBox="1"/>
            <p:nvPr/>
          </p:nvSpPr>
          <p:spPr>
            <a:xfrm>
              <a:off x="2421881" y="3450156"/>
              <a:ext cx="6284790" cy="29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4C02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of women in all positions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5"/>
          <p:cNvGrpSpPr/>
          <p:nvPr/>
        </p:nvGrpSpPr>
        <p:grpSpPr>
          <a:xfrm>
            <a:off x="1084703" y="4416815"/>
            <a:ext cx="9667922" cy="1123666"/>
            <a:chOff x="2420343" y="4611348"/>
            <a:chExt cx="6293924" cy="731519"/>
          </a:xfrm>
        </p:grpSpPr>
        <p:sp>
          <p:nvSpPr>
            <p:cNvPr id="308" name="Google Shape;308;p5"/>
            <p:cNvSpPr/>
            <p:nvPr/>
          </p:nvSpPr>
          <p:spPr>
            <a:xfrm>
              <a:off x="2420343" y="4611348"/>
              <a:ext cx="6293924" cy="731519"/>
            </a:xfrm>
            <a:prstGeom prst="rect">
              <a:avLst/>
            </a:prstGeom>
            <a:solidFill>
              <a:srgbClr val="D5CA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5"/>
            <p:cNvGrpSpPr/>
            <p:nvPr/>
          </p:nvGrpSpPr>
          <p:grpSpPr>
            <a:xfrm>
              <a:off x="3382774" y="4696609"/>
              <a:ext cx="4290316" cy="317460"/>
              <a:chOff x="1071595" y="4868967"/>
              <a:chExt cx="3652504" cy="317460"/>
            </a:xfrm>
          </p:grpSpPr>
          <p:sp>
            <p:nvSpPr>
              <p:cNvPr id="310" name="Google Shape;310;p5"/>
              <p:cNvSpPr/>
              <p:nvPr/>
            </p:nvSpPr>
            <p:spPr>
              <a:xfrm>
                <a:off x="1704132" y="4868967"/>
                <a:ext cx="3019967" cy="3174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1071595" y="4868967"/>
                <a:ext cx="1317869" cy="3174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36%</a:t>
                </a:r>
                <a:endParaRPr/>
              </a:p>
            </p:txBody>
          </p:sp>
        </p:grpSp>
        <p:sp>
          <p:nvSpPr>
            <p:cNvPr id="312" name="Google Shape;312;p5"/>
            <p:cNvSpPr txBox="1"/>
            <p:nvPr/>
          </p:nvSpPr>
          <p:spPr>
            <a:xfrm>
              <a:off x="2421881" y="5044094"/>
              <a:ext cx="6283251" cy="29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4C02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of women in Future Talent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18" name="Google Shape;318;p6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9" name="Google Shape;319;p6"/>
          <p:cNvSpPr txBox="1"/>
          <p:nvPr>
            <p:ph idx="3" type="body"/>
          </p:nvPr>
        </p:nvSpPr>
        <p:spPr>
          <a:xfrm>
            <a:off x="770714" y="1621077"/>
            <a:ext cx="5434878" cy="4385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Analysis Tasks Provide Opportunity:</a:t>
            </a:r>
            <a:br>
              <a:rPr b="1" lang="en-GB" sz="2400"/>
            </a:br>
            <a:endParaRPr b="1" sz="2400"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To increase diversity, we need to provide </a:t>
            </a:r>
            <a:r>
              <a:rPr lang="en-GB">
                <a:solidFill>
                  <a:srgbClr val="FC4C02"/>
                </a:solidFill>
              </a:rPr>
              <a:t>opportunities</a:t>
            </a:r>
            <a:r>
              <a:rPr lang="en-GB"/>
              <a:t> and encourage the early careers community to engage in </a:t>
            </a:r>
            <a:r>
              <a:rPr lang="en-GB">
                <a:solidFill>
                  <a:srgbClr val="FC4C02"/>
                </a:solidFill>
              </a:rPr>
              <a:t>impactful</a:t>
            </a:r>
            <a:r>
              <a:rPr lang="en-GB"/>
              <a:t> projects. 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This will help staff remain passionate about defence science, technology and analysis and bring </a:t>
            </a:r>
            <a:r>
              <a:rPr lang="en-GB">
                <a:solidFill>
                  <a:srgbClr val="FC4C02"/>
                </a:solidFill>
              </a:rPr>
              <a:t>diversity</a:t>
            </a:r>
            <a:r>
              <a:rPr lang="en-GB"/>
              <a:t> to the middle and senior research community of the </a:t>
            </a:r>
            <a:r>
              <a:rPr lang="en-GB">
                <a:solidFill>
                  <a:srgbClr val="FC4C02"/>
                </a:solidFill>
              </a:rPr>
              <a:t>future.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C4C02"/>
              </a:solidFill>
            </a:endParaRPr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631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631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20" name="Google Shape;320;p6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2800"/>
              <a:buFont typeface="Calibri"/>
              <a:buNone/>
            </a:pPr>
            <a:r>
              <a:rPr lang="en-GB"/>
              <a:t>Hypothesis</a:t>
            </a: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10300711" y="1439863"/>
            <a:ext cx="1638527" cy="46609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6"/>
          <p:cNvPicPr preferRelativeResize="0"/>
          <p:nvPr>
            <p:ph idx="5" type="body"/>
          </p:nvPr>
        </p:nvPicPr>
        <p:blipFill rotWithShape="1">
          <a:blip r:embed="rId3">
            <a:alphaModFix/>
          </a:blip>
          <a:srcRect b="-415" l="0" r="0" t="0"/>
          <a:stretch/>
        </p:blipFill>
        <p:spPr>
          <a:xfrm>
            <a:off x="6785812" y="1439863"/>
            <a:ext cx="5139890" cy="46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"/>
          <p:cNvSpPr/>
          <p:nvPr/>
        </p:nvSpPr>
        <p:spPr>
          <a:xfrm>
            <a:off x="10292942" y="1439863"/>
            <a:ext cx="1638527" cy="46609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"/>
          <p:cNvSpPr txBox="1"/>
          <p:nvPr>
            <p:ph idx="1" type="body"/>
          </p:nvPr>
        </p:nvSpPr>
        <p:spPr>
          <a:xfrm>
            <a:off x="0" y="1357200"/>
            <a:ext cx="12193200" cy="47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29" name="Google Shape;329;p7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0" name="Google Shape;330;p7"/>
          <p:cNvSpPr txBox="1"/>
          <p:nvPr>
            <p:ph type="title"/>
          </p:nvPr>
        </p:nvSpPr>
        <p:spPr>
          <a:xfrm>
            <a:off x="0" y="719138"/>
            <a:ext cx="6096000" cy="12600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0" lIns="75600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/>
              <a:t>The Project – System Analysis</a:t>
            </a:r>
            <a:endParaRPr/>
          </a:p>
        </p:txBody>
      </p:sp>
      <p:pic>
        <p:nvPicPr>
          <p:cNvPr id="331" name="Google Shape;331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233" y="2159000"/>
            <a:ext cx="5376642" cy="35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7"/>
          <p:cNvSpPr txBox="1"/>
          <p:nvPr>
            <p:ph idx="3" type="body"/>
          </p:nvPr>
        </p:nvSpPr>
        <p:spPr>
          <a:xfrm>
            <a:off x="6174769" y="2160000"/>
            <a:ext cx="5765230" cy="3583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52000" lvl="0" marL="2520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 competitively tendered study, funded by MOD.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Evaluation of an electromechanical system.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Scrutinise performance against claims in published literature.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Required a multi-disciplinary team.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Successfully delivered to time, cost and quality.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2123638" y="1835150"/>
            <a:ext cx="7810500" cy="4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"/>
          <p:cNvSpPr txBox="1"/>
          <p:nvPr>
            <p:ph idx="1" type="body"/>
          </p:nvPr>
        </p:nvSpPr>
        <p:spPr>
          <a:xfrm>
            <a:off x="0" y="1619250"/>
            <a:ext cx="12192000" cy="4494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39" name="Google Shape;339;p8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0" name="Google Shape;340;p8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2800"/>
              <a:buFont typeface="Calibri"/>
              <a:buNone/>
            </a:pPr>
            <a:r>
              <a:rPr b="1" lang="en-GB"/>
              <a:t>Analysis Case Study:</a:t>
            </a:r>
            <a:br>
              <a:rPr lang="en-GB"/>
            </a:br>
            <a:r>
              <a:rPr lang="en-GB"/>
              <a:t>Led by experienced colleagues, delivered by early careers talent</a:t>
            </a:r>
            <a:endParaRPr/>
          </a:p>
        </p:txBody>
      </p:sp>
      <p:sp>
        <p:nvSpPr>
          <p:cNvPr id="341" name="Google Shape;341;p8"/>
          <p:cNvSpPr txBox="1"/>
          <p:nvPr>
            <p:ph idx="2" type="body"/>
          </p:nvPr>
        </p:nvSpPr>
        <p:spPr>
          <a:xfrm>
            <a:off x="8440686" y="1824351"/>
            <a:ext cx="3336886" cy="501956"/>
          </a:xfrm>
          <a:prstGeom prst="rect">
            <a:avLst/>
          </a:prstGeom>
          <a:solidFill>
            <a:srgbClr val="007383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600"/>
              <a:t>1. Andy S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GB" sz="1600"/>
              <a:t>Technical Lead</a:t>
            </a:r>
            <a:endParaRPr/>
          </a:p>
        </p:txBody>
      </p:sp>
      <p:sp>
        <p:nvSpPr>
          <p:cNvPr id="342" name="Google Shape;342;p8"/>
          <p:cNvSpPr txBox="1"/>
          <p:nvPr>
            <p:ph idx="3" type="body"/>
          </p:nvPr>
        </p:nvSpPr>
        <p:spPr>
          <a:xfrm>
            <a:off x="8440686" y="2377226"/>
            <a:ext cx="3289763" cy="346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solidFill>
                  <a:srgbClr val="000000"/>
                </a:solidFill>
              </a:rPr>
              <a:t>Andy has spent 35 years in the defence industry, working as a design engineer and technical lead on a number of BAE Systems’ products. Andy takes a hands-on approach to problem solving and knowledge sharing and is passionate about developing others.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343" name="Google Shape;343;p8"/>
          <p:cNvSpPr txBox="1"/>
          <p:nvPr>
            <p:ph idx="5" type="body"/>
          </p:nvPr>
        </p:nvSpPr>
        <p:spPr>
          <a:xfrm>
            <a:off x="383116" y="1785130"/>
            <a:ext cx="3540761" cy="501955"/>
          </a:xfrm>
          <a:prstGeom prst="rect">
            <a:avLst/>
          </a:prstGeom>
          <a:solidFill>
            <a:srgbClr val="4D394F"/>
          </a:solidFill>
          <a:ln cap="flat" cmpd="sng" w="28575">
            <a:solidFill>
              <a:srgbClr val="FC4C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600"/>
              <a:t>6. Peter 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GB" sz="1600"/>
              <a:t>Materials Scientist</a:t>
            </a:r>
            <a:endParaRPr/>
          </a:p>
        </p:txBody>
      </p:sp>
      <p:sp>
        <p:nvSpPr>
          <p:cNvPr id="344" name="Google Shape;344;p8"/>
          <p:cNvSpPr txBox="1"/>
          <p:nvPr>
            <p:ph idx="6" type="body"/>
          </p:nvPr>
        </p:nvSpPr>
        <p:spPr>
          <a:xfrm>
            <a:off x="388956" y="2337105"/>
            <a:ext cx="3526402" cy="349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solidFill>
                  <a:srgbClr val="000000"/>
                </a:solidFill>
              </a:rPr>
              <a:t>Peter graduated with a degree in theoretical physics joining a BAE Systems materials failure analysis team 6 years ago as a materials scientist after opting for a more practical career path.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solidFill>
                  <a:srgbClr val="000000"/>
                </a:solidFill>
              </a:rPr>
              <a:t> </a:t>
            </a:r>
            <a:endParaRPr/>
          </a:p>
        </p:txBody>
      </p:sp>
      <p:sp>
        <p:nvSpPr>
          <p:cNvPr id="345" name="Google Shape;345;p8"/>
          <p:cNvSpPr txBox="1"/>
          <p:nvPr>
            <p:ph idx="8" type="body"/>
          </p:nvPr>
        </p:nvSpPr>
        <p:spPr>
          <a:xfrm>
            <a:off x="373154" y="4616957"/>
            <a:ext cx="3531882" cy="501956"/>
          </a:xfrm>
          <a:prstGeom prst="rect">
            <a:avLst/>
          </a:prstGeom>
          <a:solidFill>
            <a:srgbClr val="00405E"/>
          </a:solidFill>
          <a:ln cap="flat" cmpd="sng" w="28575">
            <a:solidFill>
              <a:srgbClr val="FC4C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600"/>
              <a:t>4. Daniel F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GB" sz="1600"/>
              <a:t>RF Engineer</a:t>
            </a:r>
            <a:endParaRPr/>
          </a:p>
        </p:txBody>
      </p:sp>
      <p:sp>
        <p:nvSpPr>
          <p:cNvPr id="346" name="Google Shape;346;p8"/>
          <p:cNvSpPr txBox="1"/>
          <p:nvPr>
            <p:ph idx="9" type="body"/>
          </p:nvPr>
        </p:nvSpPr>
        <p:spPr>
          <a:xfrm>
            <a:off x="373154" y="5209395"/>
            <a:ext cx="3741223" cy="1440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/>
              <a:t>Daniel joined BAE </a:t>
            </a:r>
            <a:r>
              <a:rPr lang="en-GB" sz="1400">
                <a:solidFill>
                  <a:srgbClr val="000000"/>
                </a:solidFill>
              </a:rPr>
              <a:t>Systems </a:t>
            </a:r>
            <a:r>
              <a:rPr lang="en-GB" sz="1400"/>
              <a:t>as a graduate in 2020 working in the Antennas &amp; Electromagnetics group. He is a keen hardware enthusiast with a particular passion for embedded, RF test &amp; measurement</a:t>
            </a:r>
            <a:endParaRPr sz="1050">
              <a:solidFill>
                <a:srgbClr val="000000"/>
              </a:solidFill>
            </a:endParaRPr>
          </a:p>
        </p:txBody>
      </p:sp>
      <p:sp>
        <p:nvSpPr>
          <p:cNvPr id="347" name="Google Shape;347;p8"/>
          <p:cNvSpPr txBox="1"/>
          <p:nvPr>
            <p:ph idx="14" type="body"/>
          </p:nvPr>
        </p:nvSpPr>
        <p:spPr>
          <a:xfrm>
            <a:off x="383116" y="3285921"/>
            <a:ext cx="3546736" cy="501956"/>
          </a:xfrm>
          <a:prstGeom prst="rect">
            <a:avLst/>
          </a:prstGeom>
          <a:solidFill>
            <a:srgbClr val="86C9E8"/>
          </a:solidFill>
          <a:ln cap="flat" cmpd="sng" w="28575">
            <a:solidFill>
              <a:srgbClr val="FC4C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600"/>
              <a:t>5. Katie H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GB" sz="1600"/>
              <a:t>Project Manager</a:t>
            </a:r>
            <a:endParaRPr/>
          </a:p>
        </p:txBody>
      </p:sp>
      <p:sp>
        <p:nvSpPr>
          <p:cNvPr id="348" name="Google Shape;348;p8"/>
          <p:cNvSpPr txBox="1"/>
          <p:nvPr>
            <p:ph idx="15" type="body"/>
          </p:nvPr>
        </p:nvSpPr>
        <p:spPr>
          <a:xfrm>
            <a:off x="383116" y="3845508"/>
            <a:ext cx="3731261" cy="721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solidFill>
                  <a:srgbClr val="000000"/>
                </a:solidFill>
              </a:rPr>
              <a:t>Katie is an early careers scientist who specialises in defence analysis of electro-optics and feasibility studies into novel optical systems.</a:t>
            </a:r>
            <a:endParaRPr/>
          </a:p>
        </p:txBody>
      </p:sp>
      <p:sp>
        <p:nvSpPr>
          <p:cNvPr id="349" name="Google Shape;349;p8"/>
          <p:cNvSpPr txBox="1"/>
          <p:nvPr>
            <p:ph idx="17" type="body"/>
          </p:nvPr>
        </p:nvSpPr>
        <p:spPr>
          <a:xfrm>
            <a:off x="8466845" y="3909231"/>
            <a:ext cx="3310727" cy="490645"/>
          </a:xfrm>
          <a:prstGeom prst="rect">
            <a:avLst/>
          </a:prstGeom>
          <a:solidFill>
            <a:srgbClr val="50BCBD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600"/>
              <a:t>2. Peter M</a:t>
            </a:r>
            <a:endParaRPr/>
          </a:p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GB" sz="1400"/>
              <a:t>Project Manager Support</a:t>
            </a:r>
            <a:endParaRPr/>
          </a:p>
        </p:txBody>
      </p:sp>
      <p:sp>
        <p:nvSpPr>
          <p:cNvPr id="350" name="Google Shape;350;p8"/>
          <p:cNvSpPr txBox="1"/>
          <p:nvPr>
            <p:ph idx="18" type="body"/>
          </p:nvPr>
        </p:nvSpPr>
        <p:spPr>
          <a:xfrm>
            <a:off x="8474864" y="4497274"/>
            <a:ext cx="3295760" cy="2402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solidFill>
                  <a:srgbClr val="000000"/>
                </a:solidFill>
              </a:rPr>
              <a:t>Peter is an experienced project manager having delivered a number of projects for ESA, Dstl and internal to BAE Systems. </a:t>
            </a:r>
            <a:endParaRPr/>
          </a:p>
        </p:txBody>
      </p:sp>
      <p:graphicFrame>
        <p:nvGraphicFramePr>
          <p:cNvPr id="351" name="Google Shape;351;p8"/>
          <p:cNvGraphicFramePr/>
          <p:nvPr/>
        </p:nvGraphicFramePr>
        <p:xfrm>
          <a:off x="3649937" y="1785130"/>
          <a:ext cx="5515723" cy="396590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52" name="Google Shape;352;p8"/>
          <p:cNvSpPr txBox="1"/>
          <p:nvPr/>
        </p:nvSpPr>
        <p:spPr>
          <a:xfrm>
            <a:off x="4932369" y="5698315"/>
            <a:ext cx="2904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project hours</a:t>
            </a:r>
            <a:endParaRPr/>
          </a:p>
        </p:txBody>
      </p:sp>
      <p:sp>
        <p:nvSpPr>
          <p:cNvPr id="353" name="Google Shape;353;p8"/>
          <p:cNvSpPr txBox="1"/>
          <p:nvPr/>
        </p:nvSpPr>
        <p:spPr>
          <a:xfrm>
            <a:off x="8459897" y="5271186"/>
            <a:ext cx="3310727" cy="4906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Other</a:t>
            </a:r>
            <a:endParaRPr/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Misc Technical Support Staff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 txBox="1"/>
          <p:nvPr>
            <p:ph idx="1" type="body"/>
          </p:nvPr>
        </p:nvSpPr>
        <p:spPr>
          <a:xfrm>
            <a:off x="0" y="1440000"/>
            <a:ext cx="12193200" cy="4660763"/>
          </a:xfrm>
          <a:prstGeom prst="rect">
            <a:avLst/>
          </a:prstGeom>
          <a:solidFill>
            <a:srgbClr val="C5C0B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59" name="Google Shape;359;p9"/>
          <p:cNvSpPr txBox="1"/>
          <p:nvPr>
            <p:ph idx="12" type="sldNum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0" name="Google Shape;360;p9"/>
          <p:cNvSpPr txBox="1"/>
          <p:nvPr>
            <p:ph idx="3" type="body"/>
          </p:nvPr>
        </p:nvSpPr>
        <p:spPr>
          <a:xfrm>
            <a:off x="757840" y="1529932"/>
            <a:ext cx="5423418" cy="448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2000" lvl="0" marL="2520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Providing a safe and mentored environment for early careers staff and trusting them to apply their skills pays highly in the short and longer term.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Experienced staff can provide ad hoc coaching in the delivery of these tasks.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Balancing independent responsibility with support is key to allow for development and growth.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The contract value enabled a diverse team structure.</a:t>
            </a:r>
            <a:endParaRPr/>
          </a:p>
          <a:p>
            <a:pPr indent="-252000" lvl="0" marL="2520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 diverse delivery team improved affordability.</a:t>
            </a:r>
            <a:endParaRPr/>
          </a:p>
        </p:txBody>
      </p:sp>
      <p:sp>
        <p:nvSpPr>
          <p:cNvPr id="361" name="Google Shape;361;p9"/>
          <p:cNvSpPr txBox="1"/>
          <p:nvPr>
            <p:ph type="title"/>
          </p:nvPr>
        </p:nvSpPr>
        <p:spPr>
          <a:xfrm>
            <a:off x="757840" y="440058"/>
            <a:ext cx="11181748" cy="8226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4C02"/>
              </a:buClr>
              <a:buSzPts val="2800"/>
              <a:buFont typeface="Calibri"/>
              <a:buNone/>
            </a:pPr>
            <a:r>
              <a:rPr lang="en-GB"/>
              <a:t>Lessons Learnt</a:t>
            </a:r>
            <a:endParaRPr/>
          </a:p>
        </p:txBody>
      </p:sp>
      <p:pic>
        <p:nvPicPr>
          <p:cNvPr id="362" name="Google Shape;362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9238" y="1459765"/>
            <a:ext cx="5340000" cy="466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9"/>
          <p:cNvSpPr/>
          <p:nvPr/>
        </p:nvSpPr>
        <p:spPr>
          <a:xfrm>
            <a:off x="10300711" y="1439863"/>
            <a:ext cx="1638527" cy="4660900"/>
          </a:xfrm>
          <a:prstGeom prst="rect">
            <a:avLst/>
          </a:prstGeom>
          <a:solidFill>
            <a:srgbClr val="C5C0BD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Props1.xml><?xml version="1.0" encoding="utf-8"?>
<ds:datastoreItem xmlns:ds="http://schemas.openxmlformats.org/officeDocument/2006/customXml" ds:itemID="{59D7D625-6A2A-4C77-97A7-069A9F0A6A81}"/>
</file>

<file path=customXml/itemProps2.xml><?xml version="1.0" encoding="utf-8"?>
<ds:datastoreItem xmlns:ds="http://schemas.openxmlformats.org/officeDocument/2006/customXml" ds:itemID="{79026062-99D8-4526-A291-8E5AFFF79A5A}"/>
</file>

<file path=customXml/itemProps3.xml><?xml version="1.0" encoding="utf-8"?>
<ds:datastoreItem xmlns:ds="http://schemas.openxmlformats.org/officeDocument/2006/customXml" ds:itemID="{291F42F4-8CFD-4EEE-B046-ACC127E7BB2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2025-06-30T13:16:37Z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13e92dee-9941-47c1-abb7-80cb1b672ab1</vt:lpwstr>
  </property>
  <property fmtid="{D5CDD505-2E9C-101B-9397-08002B2CF9AE}" pid="3" name="Originator">
    <vt:lpwstr>BAE Systems</vt:lpwstr>
  </property>
  <property fmtid="{D5CDD505-2E9C-101B-9397-08002B2CF9AE}" pid="4" name="urnbailsCompMarkingP1">
    <vt:lpwstr>NO COMPANY MARKING</vt:lpwstr>
  </property>
  <property fmtid="{D5CDD505-2E9C-101B-9397-08002B2CF9AE}" pid="5" name="urnbailsNATSECMarkingP1">
    <vt:lpwstr>NOT APPLICABLE</vt:lpwstr>
  </property>
  <property fmtid="{D5CDD505-2E9C-101B-9397-08002B2CF9AE}" pid="6" name="urnbailsExportControlMarkingP1">
    <vt:lpwstr>NO</vt:lpwstr>
  </property>
  <property fmtid="{D5CDD505-2E9C-101B-9397-08002B2CF9AE}" pid="7" name="urnbailsExportControlMarkingP2">
    <vt:lpwstr>NOT EXPORT CONTROLLED - UK / US / OTHER LOCAL</vt:lpwstr>
  </property>
  <property fmtid="{D5CDD505-2E9C-101B-9397-08002B2CF9AE}" pid="8" name="BaesClassificationComments">
    <vt:lpwstr/>
  </property>
  <property fmtid="{D5CDD505-2E9C-101B-9397-08002B2CF9AE}" pid="9" name="baesystemsmvmNATSECregion">
    <vt:lpwstr>UK</vt:lpwstr>
  </property>
  <property fmtid="{D5CDD505-2E9C-101B-9397-08002B2CF9AE}" pid="10" name="ContentTypeId">
    <vt:lpwstr>0x010100ABBDAA9966015A40A7AE0B1B930734A5</vt:lpwstr>
  </property>
</Properties>
</file>